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75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1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3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5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061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4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57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0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18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0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77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33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4691" y="0"/>
            <a:ext cx="11793682" cy="63488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88"/>
          <a:stretch/>
        </p:blipFill>
        <p:spPr>
          <a:xfrm>
            <a:off x="1413164" y="154392"/>
            <a:ext cx="8967356" cy="604005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164" y="5213612"/>
            <a:ext cx="8967356" cy="1143000"/>
          </a:xfrm>
          <a:gradFill flip="none" rotWithShape="1">
            <a:gsLst>
              <a:gs pos="13000">
                <a:schemeClr val="bg1">
                  <a:tint val="66000"/>
                  <a:satMod val="160000"/>
                  <a:alpha val="6000"/>
                  <a:lumMod val="0"/>
                </a:schemeClr>
              </a:gs>
              <a:gs pos="79000">
                <a:schemeClr val="bg1">
                  <a:lumMod val="65000"/>
                  <a:tint val="44500"/>
                  <a:satMod val="160000"/>
                </a:schemeClr>
              </a:gs>
              <a:gs pos="91000">
                <a:schemeClr val="bg1">
                  <a:lumMod val="65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id-ID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ritannic Bold" panose="020B0903060703020204" pitchFamily="34" charset="0"/>
              </a:rPr>
              <a:t>Forum pokla kampung kb</a:t>
            </a:r>
          </a:p>
          <a:p>
            <a:pPr algn="ctr"/>
            <a:r>
              <a:rPr lang="id-ID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Disampaikan oleh kepala bidang kb ( i.nyoman gunarsa,m.pSI)</a:t>
            </a:r>
            <a:endParaRPr lang="id-ID" sz="1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93528" y="414192"/>
            <a:ext cx="480060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Sukseskan</a:t>
            </a: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KB </a:t>
            </a:r>
            <a:r>
              <a:rPr lang="en-US" sz="40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dalam</a:t>
            </a:r>
            <a:endParaRPr lang="en-US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Content Placeholder 5"/>
          <p:cNvSpPr>
            <a:spLocks noGrp="1"/>
          </p:cNvSpPr>
          <p:nvPr>
            <p:ph idx="1"/>
          </p:nvPr>
        </p:nvSpPr>
        <p:spPr>
          <a:xfrm>
            <a:off x="1893528" y="3356993"/>
            <a:ext cx="5443538" cy="2113397"/>
          </a:xfrm>
        </p:spPr>
        <p:txBody>
          <a:bodyPr vert="horz" lIns="130046" tIns="65023" rIns="130046" bIns="65023" rtlCol="0">
            <a:spAutoFit/>
          </a:bodyPr>
          <a:lstStyle/>
          <a:p>
            <a:pPr algn="ctr">
              <a:spcAft>
                <a:spcPts val="0"/>
              </a:spcAft>
              <a:buNone/>
              <a:defRPr/>
            </a:pPr>
            <a:r>
              <a:rPr lang="en-US" sz="6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Terima</a:t>
            </a:r>
            <a:r>
              <a:rPr lang="en-US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endParaRPr lang="id-ID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 algn="ctr">
              <a:spcAft>
                <a:spcPts val="0"/>
              </a:spcAft>
              <a:buNone/>
              <a:defRPr/>
            </a:pPr>
            <a:r>
              <a:rPr lang="en-US" sz="6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Kasih</a:t>
            </a:r>
            <a:endParaRPr lang="en-US" sz="6600" b="1" dirty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64" y="1405526"/>
            <a:ext cx="2431472" cy="116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749" y="548681"/>
            <a:ext cx="2965443" cy="470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1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7384"/>
            <a:ext cx="9144000" cy="864096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id-ID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Kampung KB</a:t>
            </a:r>
            <a:endParaRPr lang="id-ID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6020" y="908721"/>
            <a:ext cx="4155544" cy="24116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t">
            <a:noAutofit/>
          </a:bodyPr>
          <a:lstStyle/>
          <a:p>
            <a:pPr marL="68580" indent="0">
              <a:buNone/>
            </a:pPr>
            <a:r>
              <a:rPr lang="id-ID" sz="1800" b="1" dirty="0">
                <a:solidFill>
                  <a:schemeClr val="bg1"/>
                </a:solidFill>
                <a:latin typeface="Cambria" pitchFamily="18" charset="0"/>
              </a:rPr>
              <a:t>KRITERIA PROGRAM</a:t>
            </a:r>
          </a:p>
          <a:p>
            <a:r>
              <a:rPr lang="id-ID" sz="1800" b="1" dirty="0">
                <a:solidFill>
                  <a:schemeClr val="bg1"/>
                </a:solidFill>
                <a:latin typeface="Cambria" pitchFamily="18" charset="0"/>
              </a:rPr>
              <a:t>Jumlah </a:t>
            </a:r>
            <a:r>
              <a:rPr lang="en-US" sz="1800" b="1" dirty="0" err="1">
                <a:solidFill>
                  <a:schemeClr val="bg1"/>
                </a:solidFill>
                <a:latin typeface="Cambria" pitchFamily="18" charset="0"/>
              </a:rPr>
              <a:t>Keluarga</a:t>
            </a:r>
            <a:r>
              <a:rPr lang="en-US" sz="18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id-ID" sz="1800" b="1" dirty="0">
                <a:solidFill>
                  <a:schemeClr val="bg1"/>
                </a:solidFill>
                <a:latin typeface="Cambria" pitchFamily="18" charset="0"/>
              </a:rPr>
              <a:t>Pra sejahtera di atas rata-rata tingkat desa dimana kampung tersebut berada.</a:t>
            </a:r>
          </a:p>
          <a:p>
            <a:r>
              <a:rPr lang="id-ID" sz="1800" b="1" dirty="0">
                <a:solidFill>
                  <a:schemeClr val="bg1"/>
                </a:solidFill>
                <a:latin typeface="Cambria" pitchFamily="18" charset="0"/>
              </a:rPr>
              <a:t>Jumlah peserta KB di bawah rata-rata pencapaian peserta KB  tingkat desa dimana kampung tersebut berlokasi.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9066" y="3284984"/>
            <a:ext cx="4176464" cy="33901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t">
            <a:noAutofit/>
          </a:bodyPr>
          <a:lstStyle/>
          <a:p>
            <a:pPr marL="68580" indent="0">
              <a:spcBef>
                <a:spcPts val="0"/>
              </a:spcBef>
              <a:buNone/>
            </a:pPr>
            <a:r>
              <a:rPr lang="id-ID" sz="1800" b="1" dirty="0">
                <a:solidFill>
                  <a:srgbClr val="7030A0"/>
                </a:solidFill>
                <a:latin typeface="Cambria" pitchFamily="18" charset="0"/>
              </a:rPr>
              <a:t>KRITERIA WILAYAH</a:t>
            </a:r>
          </a:p>
          <a:p>
            <a:pPr>
              <a:spcBef>
                <a:spcPts val="0"/>
              </a:spcBef>
            </a:pPr>
            <a:r>
              <a:rPr lang="en-US" sz="1800" dirty="0" err="1">
                <a:solidFill>
                  <a:srgbClr val="7030A0"/>
                </a:solidFill>
                <a:latin typeface="Cambria" pitchFamily="18" charset="0"/>
              </a:rPr>
              <a:t>Kumuh</a:t>
            </a:r>
            <a:endParaRPr lang="id-ID" sz="1800" dirty="0">
              <a:solidFill>
                <a:srgbClr val="7030A0"/>
              </a:solidFill>
              <a:latin typeface="Cambria" pitchFamily="18" charset="0"/>
            </a:endParaRPr>
          </a:p>
          <a:p>
            <a:pPr>
              <a:spcBef>
                <a:spcPts val="0"/>
              </a:spcBef>
            </a:pPr>
            <a:r>
              <a:rPr lang="en-US" sz="1800" dirty="0" err="1">
                <a:solidFill>
                  <a:srgbClr val="7030A0"/>
                </a:solidFill>
                <a:latin typeface="Cambria" pitchFamily="18" charset="0"/>
              </a:rPr>
              <a:t>Pesisir</a:t>
            </a:r>
            <a:r>
              <a:rPr lang="id-ID" sz="1800" dirty="0">
                <a:solidFill>
                  <a:srgbClr val="7030A0"/>
                </a:solidFill>
                <a:latin typeface="Cambria" pitchFamily="18" charset="0"/>
              </a:rPr>
              <a:t>/</a:t>
            </a:r>
            <a:r>
              <a:rPr lang="en-US" sz="1800" dirty="0" err="1">
                <a:solidFill>
                  <a:srgbClr val="7030A0"/>
                </a:solidFill>
                <a:latin typeface="Cambria" pitchFamily="18" charset="0"/>
              </a:rPr>
              <a:t>Nelayan</a:t>
            </a:r>
            <a:r>
              <a:rPr lang="id-ID" sz="1800" dirty="0">
                <a:solidFill>
                  <a:srgbClr val="7030A0"/>
                </a:solidFill>
                <a:latin typeface="Cambria" pitchFamily="18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7030A0"/>
                </a:solidFill>
                <a:latin typeface="Cambria" pitchFamily="18" charset="0"/>
              </a:rPr>
              <a:t>Daerah </a:t>
            </a:r>
            <a:r>
              <a:rPr lang="en-US" sz="1800" dirty="0" err="1">
                <a:solidFill>
                  <a:srgbClr val="7030A0"/>
                </a:solidFill>
                <a:latin typeface="Cambria" pitchFamily="18" charset="0"/>
              </a:rPr>
              <a:t>Aliran</a:t>
            </a:r>
            <a:r>
              <a:rPr lang="en-US" sz="1800" dirty="0">
                <a:solidFill>
                  <a:srgbClr val="7030A0"/>
                </a:solidFill>
                <a:latin typeface="Cambria" pitchFamily="18" charset="0"/>
              </a:rPr>
              <a:t> Sungai (DAS)</a:t>
            </a:r>
            <a:r>
              <a:rPr lang="id-ID" sz="1800" dirty="0">
                <a:solidFill>
                  <a:srgbClr val="7030A0"/>
                </a:solidFill>
                <a:latin typeface="Cambria" pitchFamily="18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sz="1800" dirty="0" err="1">
                <a:solidFill>
                  <a:srgbClr val="7030A0"/>
                </a:solidFill>
                <a:latin typeface="Cambria" pitchFamily="18" charset="0"/>
              </a:rPr>
              <a:t>Bantaran</a:t>
            </a:r>
            <a:r>
              <a:rPr lang="en-US" sz="1800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Cambria" pitchFamily="18" charset="0"/>
              </a:rPr>
              <a:t>Kereta</a:t>
            </a:r>
            <a:r>
              <a:rPr lang="en-US" sz="1800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Cambria" pitchFamily="18" charset="0"/>
              </a:rPr>
              <a:t>Api</a:t>
            </a:r>
            <a:r>
              <a:rPr lang="id-ID" sz="1800" dirty="0">
                <a:solidFill>
                  <a:srgbClr val="7030A0"/>
                </a:solidFill>
                <a:latin typeface="Cambria" pitchFamily="18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d-ID" sz="1800" dirty="0">
                <a:solidFill>
                  <a:srgbClr val="7030A0"/>
                </a:solidFill>
                <a:latin typeface="Cambria" pitchFamily="18" charset="0"/>
              </a:rPr>
              <a:t>Kawasan Miskin </a:t>
            </a:r>
            <a:r>
              <a:rPr lang="en-US" sz="1800" dirty="0">
                <a:solidFill>
                  <a:srgbClr val="7030A0"/>
                </a:solidFill>
                <a:latin typeface="Cambria" pitchFamily="18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ambria" pitchFamily="18" charset="0"/>
              </a:rPr>
              <a:t>termasuk</a:t>
            </a:r>
            <a:r>
              <a:rPr lang="en-US" sz="1800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Cambria" pitchFamily="18" charset="0"/>
              </a:rPr>
              <a:t>Miskin</a:t>
            </a:r>
            <a:r>
              <a:rPr lang="en-US" sz="1800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id-ID" sz="1800" dirty="0">
                <a:solidFill>
                  <a:srgbClr val="7030A0"/>
                </a:solidFill>
                <a:latin typeface="Cambria" pitchFamily="18" charset="0"/>
              </a:rPr>
              <a:t>Perkotaan</a:t>
            </a:r>
            <a:r>
              <a:rPr lang="en-US" sz="1800" dirty="0">
                <a:solidFill>
                  <a:srgbClr val="7030A0"/>
                </a:solidFill>
                <a:latin typeface="Cambria" pitchFamily="18" charset="0"/>
              </a:rPr>
              <a:t>)</a:t>
            </a:r>
            <a:r>
              <a:rPr lang="id-ID" sz="1800" dirty="0">
                <a:solidFill>
                  <a:srgbClr val="7030A0"/>
                </a:solidFill>
                <a:latin typeface="Cambria" pitchFamily="18" charset="0"/>
              </a:rPr>
              <a:t>; </a:t>
            </a:r>
          </a:p>
          <a:p>
            <a:pPr>
              <a:spcBef>
                <a:spcPts val="0"/>
              </a:spcBef>
            </a:pPr>
            <a:r>
              <a:rPr lang="id-ID" sz="1800" dirty="0">
                <a:solidFill>
                  <a:srgbClr val="7030A0"/>
                </a:solidFill>
                <a:latin typeface="Cambria" pitchFamily="18" charset="0"/>
              </a:rPr>
              <a:t>Terpencil; </a:t>
            </a:r>
          </a:p>
          <a:p>
            <a:pPr>
              <a:spcBef>
                <a:spcPts val="0"/>
              </a:spcBef>
            </a:pPr>
            <a:r>
              <a:rPr lang="id-ID" sz="1800" dirty="0">
                <a:solidFill>
                  <a:srgbClr val="7030A0"/>
                </a:solidFill>
                <a:latin typeface="Cambria" pitchFamily="18" charset="0"/>
              </a:rPr>
              <a:t>Perbatasan;</a:t>
            </a:r>
          </a:p>
          <a:p>
            <a:pPr>
              <a:spcBef>
                <a:spcPts val="0"/>
              </a:spcBef>
            </a:pPr>
            <a:r>
              <a:rPr lang="en-US" sz="1800" dirty="0" err="1">
                <a:solidFill>
                  <a:srgbClr val="7030A0"/>
                </a:solidFill>
                <a:latin typeface="Cambria" pitchFamily="18" charset="0"/>
              </a:rPr>
              <a:t>Kawasan</a:t>
            </a:r>
            <a:r>
              <a:rPr lang="en-US" sz="1800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Cambria" pitchFamily="18" charset="0"/>
              </a:rPr>
              <a:t>Industri</a:t>
            </a:r>
            <a:r>
              <a:rPr lang="id-ID" sz="1800" dirty="0">
                <a:solidFill>
                  <a:srgbClr val="7030A0"/>
                </a:solidFill>
                <a:latin typeface="Cambria" pitchFamily="18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id-ID" sz="1800" dirty="0">
                <a:solidFill>
                  <a:srgbClr val="7030A0"/>
                </a:solidFill>
                <a:latin typeface="Cambria" pitchFamily="18" charset="0"/>
              </a:rPr>
              <a:t>K</a:t>
            </a:r>
            <a:r>
              <a:rPr lang="en-US" sz="1800" dirty="0" err="1">
                <a:solidFill>
                  <a:srgbClr val="7030A0"/>
                </a:solidFill>
                <a:latin typeface="Cambria" pitchFamily="18" charset="0"/>
              </a:rPr>
              <a:t>awasan</a:t>
            </a:r>
            <a:r>
              <a:rPr lang="en-US" sz="1800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Cambria" pitchFamily="18" charset="0"/>
              </a:rPr>
              <a:t>Wisata</a:t>
            </a:r>
            <a:r>
              <a:rPr lang="id-ID" sz="1800" dirty="0">
                <a:solidFill>
                  <a:srgbClr val="7030A0"/>
                </a:solidFill>
                <a:latin typeface="Cambria" pitchFamily="18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rgbClr val="7030A0"/>
                </a:solidFill>
                <a:latin typeface="Cambria" pitchFamily="18" charset="0"/>
              </a:rPr>
              <a:t>P</a:t>
            </a:r>
            <a:r>
              <a:rPr lang="id-ID" sz="1800" dirty="0">
                <a:solidFill>
                  <a:srgbClr val="7030A0"/>
                </a:solidFill>
                <a:latin typeface="Cambria" pitchFamily="18" charset="0"/>
              </a:rPr>
              <a:t>adat Penduduk</a:t>
            </a:r>
            <a:r>
              <a:rPr lang="en-US" sz="1800" dirty="0">
                <a:solidFill>
                  <a:srgbClr val="7030A0"/>
                </a:solidFill>
                <a:latin typeface="Cambria" pitchFamily="18" charset="0"/>
              </a:rPr>
              <a:t>.</a:t>
            </a:r>
            <a:endParaRPr lang="id-ID" sz="1800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0" y="2138586"/>
            <a:ext cx="4515584" cy="1114772"/>
          </a:xfrm>
          <a:prstGeom prst="roundRect">
            <a:avLst>
              <a:gd name="adj" fmla="val 36985"/>
            </a:avLst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908720"/>
            <a:ext cx="2808312" cy="13541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91592" y="3212976"/>
            <a:ext cx="2780272" cy="10801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DIRANCANG SEBAGAI BENTUK PENGGARAPAN PROGRAM KKBPK SECARA TOTAL DI LINI LAPANGAN</a:t>
            </a:r>
          </a:p>
        </p:txBody>
      </p:sp>
      <p:sp>
        <p:nvSpPr>
          <p:cNvPr id="9" name="Oval 8"/>
          <p:cNvSpPr/>
          <p:nvPr/>
        </p:nvSpPr>
        <p:spPr>
          <a:xfrm>
            <a:off x="1953444" y="4401542"/>
            <a:ext cx="2832660" cy="15113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INTEGRASI SELURUH BIDANG DI LINGKUNGAN BKKBN </a:t>
            </a:r>
          </a:p>
          <a:p>
            <a:pPr algn="ctr" eaLnBrk="1" hangingPunct="1"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SERTA KOORDINASI</a:t>
            </a:r>
            <a:r>
              <a:rPr lang="id-ID" sz="12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KERJASAMA </a:t>
            </a:r>
            <a:r>
              <a:rPr lang="id-ID" sz="1200" b="1" dirty="0">
                <a:solidFill>
                  <a:schemeClr val="accent6">
                    <a:lumMod val="75000"/>
                  </a:schemeClr>
                </a:solidFill>
              </a:rPr>
              <a:t>DAN PARTISIPASI BERSAMA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 K/L/SEKTOR TERKAIT LAINNYA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91544" y="2348880"/>
            <a:ext cx="2794560" cy="7405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d-ID" sz="1200" b="1" dirty="0">
                <a:solidFill>
                  <a:schemeClr val="accent1"/>
                </a:solidFill>
              </a:rPr>
              <a:t>Telah</a:t>
            </a:r>
            <a:r>
              <a:rPr lang="en-US" sz="1200" b="1" dirty="0">
                <a:solidFill>
                  <a:schemeClr val="accent1"/>
                </a:solidFill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</a:rPr>
              <a:t>diresmikan</a:t>
            </a:r>
            <a:r>
              <a:rPr lang="en-US" sz="1200" b="1" dirty="0">
                <a:solidFill>
                  <a:schemeClr val="accent1"/>
                </a:solidFill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</a:rPr>
              <a:t>oleh</a:t>
            </a:r>
            <a:r>
              <a:rPr lang="en-US" sz="1200" b="1" dirty="0">
                <a:solidFill>
                  <a:schemeClr val="accent1"/>
                </a:solidFill>
              </a:rPr>
              <a:t> </a:t>
            </a:r>
            <a:r>
              <a:rPr lang="en-US" sz="1200" b="1" dirty="0" err="1">
                <a:solidFill>
                  <a:schemeClr val="accent1"/>
                </a:solidFill>
              </a:rPr>
              <a:t>Presiden</a:t>
            </a:r>
            <a:r>
              <a:rPr lang="en-US" sz="1200" b="1" dirty="0">
                <a:solidFill>
                  <a:schemeClr val="accent1"/>
                </a:solidFill>
              </a:rPr>
              <a:t> RI </a:t>
            </a:r>
            <a:r>
              <a:rPr lang="en-US" sz="1200" b="1" dirty="0" err="1">
                <a:solidFill>
                  <a:schemeClr val="accent1"/>
                </a:solidFill>
              </a:rPr>
              <a:t>pada</a:t>
            </a:r>
            <a:r>
              <a:rPr lang="en-US" sz="1200" b="1" dirty="0">
                <a:solidFill>
                  <a:schemeClr val="accent1"/>
                </a:solidFill>
              </a:rPr>
              <a:t> </a:t>
            </a:r>
            <a:r>
              <a:rPr lang="id-ID" sz="1200" b="1" dirty="0">
                <a:solidFill>
                  <a:schemeClr val="accent1"/>
                </a:solidFill>
              </a:rPr>
              <a:t>tanggal 14 </a:t>
            </a:r>
            <a:r>
              <a:rPr lang="en-US" sz="1200" b="1" dirty="0" err="1">
                <a:solidFill>
                  <a:schemeClr val="accent1"/>
                </a:solidFill>
              </a:rPr>
              <a:t>Januari</a:t>
            </a:r>
            <a:r>
              <a:rPr lang="en-US" sz="1200" b="1" dirty="0">
                <a:solidFill>
                  <a:schemeClr val="accent1"/>
                </a:solidFill>
              </a:rPr>
              <a:t> 2016 </a:t>
            </a:r>
            <a:r>
              <a:rPr lang="id-ID" sz="1200" b="1" dirty="0">
                <a:solidFill>
                  <a:schemeClr val="accent1"/>
                </a:solidFill>
              </a:rPr>
              <a:t>di Desa Mertasinga Kecamatan Gungung Jati Kabupaten Cirebon</a:t>
            </a:r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015880" y="2132857"/>
            <a:ext cx="1080120" cy="3779985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1510308" y="6027004"/>
            <a:ext cx="4572000" cy="830997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d-ID" altLang="id-ID" sz="1600" dirty="0">
                <a:solidFill>
                  <a:schemeClr val="bg1"/>
                </a:solidFill>
                <a:latin typeface="Arial" pitchFamily="34" charset="0"/>
              </a:rPr>
              <a:t>Kampung KB disetujui oleh Presiden RI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d-ID" altLang="id-ID" sz="1600" dirty="0">
                <a:solidFill>
                  <a:schemeClr val="bg1"/>
                </a:solidFill>
                <a:latin typeface="Arial" pitchFamily="34" charset="0"/>
              </a:rPr>
              <a:t>sebagai kegiatan prioritas untuk untuk mengimplementasikan Cita ke-3, 5 dan 8. </a:t>
            </a:r>
          </a:p>
        </p:txBody>
      </p:sp>
    </p:spTree>
    <p:extLst>
      <p:ext uri="{BB962C8B-B14F-4D97-AF65-F5344CB8AC3E}">
        <p14:creationId xmlns:p14="http://schemas.microsoft.com/office/powerpoint/2010/main" val="16339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 bwMode="auto">
          <a:xfrm>
            <a:off x="1524000" y="188640"/>
            <a:ext cx="9144000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b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id-ID" b="1" dirty="0" smtClean="0">
                <a:latin typeface="Cambria" panose="02040503050406030204" pitchFamily="18" charset="0"/>
                <a:cs typeface="+mn-cs"/>
              </a:rPr>
              <a:t>INDIKATOR </a:t>
            </a:r>
            <a:r>
              <a:rPr lang="en-US" b="1" dirty="0" smtClean="0">
                <a:latin typeface="Cambria" panose="02040503050406030204" pitchFamily="18" charset="0"/>
                <a:cs typeface="+mn-cs"/>
              </a:rPr>
              <a:t>KEBERHASILAN</a:t>
            </a:r>
            <a:r>
              <a:rPr lang="id-ID" b="1" dirty="0" smtClean="0">
                <a:latin typeface="Cambria" panose="02040503050406030204" pitchFamily="18" charset="0"/>
                <a:cs typeface="+mn-cs"/>
              </a:rPr>
              <a:t> KAMPUNG KB</a:t>
            </a:r>
            <a:endParaRPr lang="id-ID" b="1" dirty="0">
              <a:latin typeface="Cambria" panose="02040503050406030204" pitchFamily="18" charset="0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7528" y="1052736"/>
            <a:ext cx="4173860" cy="720080"/>
          </a:xfrm>
          <a:solidFill>
            <a:schemeClr val="accent1">
              <a:lumMod val="5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Kependudukan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, KB,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dan</a:t>
            </a:r>
            <a:endParaRPr lang="id-ID" sz="2000" dirty="0">
              <a:solidFill>
                <a:schemeClr val="bg1"/>
              </a:solidFill>
              <a:latin typeface="Cambria" panose="02040503050406030204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 Pembangunan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  <a:ea typeface="Times New Roman" pitchFamily="18" charset="0"/>
                <a:cs typeface="Times New Roman" pitchFamily="18" charset="0"/>
              </a:rPr>
              <a:t>Keluarga</a:t>
            </a:r>
            <a:endParaRPr lang="id-ID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7528" y="1916832"/>
            <a:ext cx="4184204" cy="46085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266700" lvl="1" indent="-2667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id-ID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Setiap keluarga mampu melaksanakan fungsinya secara optimal;</a:t>
            </a:r>
          </a:p>
          <a:p>
            <a:pPr marL="266700" lvl="1" indent="-2667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b="1" dirty="0" err="1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Terbinanya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kesertaan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KB</a:t>
            </a:r>
            <a:r>
              <a:rPr lang="en-US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266700" lvl="1" indent="-2667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Tersedinya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pusat-pusat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pelayanan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KKBPK (BKB, BKR, PIK, BKL, UPPKS,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Posyandu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dll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) yang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bersinergi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sektor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lainnya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diakses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keluarga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baik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266700" lvl="1" indent="-2667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Meningkatnya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ketahanan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kesejahteraan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keluarga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266700" lvl="1" indent="-266700" algn="just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Tumbuh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berkembangnya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gotong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royong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masyarakat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dalam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membangun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Kampung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KB.</a:t>
            </a:r>
          </a:p>
          <a:p>
            <a:endParaRPr lang="id-ID" sz="2000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7" y="1061046"/>
            <a:ext cx="4041775" cy="711770"/>
          </a:xfrm>
          <a:solidFill>
            <a:schemeClr val="accent1">
              <a:lumMod val="50000"/>
            </a:schemeClr>
          </a:solidFill>
        </p:spPr>
        <p:txBody>
          <a:bodyPr anchor="t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</a:rPr>
              <a:t>Sektor</a:t>
            </a:r>
            <a:r>
              <a:rPr lang="en-US" sz="2000" dirty="0">
                <a:solidFill>
                  <a:schemeClr val="bg1"/>
                </a:solidFill>
                <a:latin typeface="Cambria" panose="02040503050406030204" pitchFamily="18" charset="0"/>
              </a:rPr>
              <a:t> Pembangunan </a:t>
            </a:r>
            <a:r>
              <a:rPr lang="en-US" sz="2000" dirty="0" err="1">
                <a:solidFill>
                  <a:schemeClr val="bg1"/>
                </a:solidFill>
                <a:latin typeface="Cambria" panose="02040503050406030204" pitchFamily="18" charset="0"/>
              </a:rPr>
              <a:t>lainnya</a:t>
            </a:r>
            <a:endParaRPr lang="id-ID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2025" y="1916832"/>
            <a:ext cx="4041775" cy="194421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Disesuaikan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dengan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sasaran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/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indikator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kebehasilan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yang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disusun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/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ditentukan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oleh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sektor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yang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bersangkutan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pPr>
              <a:buNone/>
            </a:pPr>
            <a:endParaRPr lang="id-ID" dirty="0">
              <a:latin typeface="Cambria" pitchFamily="18" charset="0"/>
            </a:endParaRP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779" y="4149080"/>
            <a:ext cx="326473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19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9144000" cy="792088"/>
          </a:xfrm>
          <a:solidFill>
            <a:schemeClr val="tx1"/>
          </a:solidFill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A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OPTIMALISASI </a:t>
            </a:r>
            <a:r>
              <a:rPr lang="id-ID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PELAYANAN KBKR  BERSAMA </a:t>
            </a:r>
            <a:r>
              <a:rPr lang="en-A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MITRA KERJA </a:t>
            </a:r>
            <a:r>
              <a:rPr lang="id-ID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id-ID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A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DI KAMPUNG KB</a:t>
            </a:r>
            <a:r>
              <a:rPr lang="id-ID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 (1)</a:t>
            </a:r>
            <a:endParaRPr lang="en-AU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832304" y="1268760"/>
            <a:ext cx="0" cy="547260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524000" y="1196752"/>
            <a:ext cx="9144000" cy="5472608"/>
            <a:chOff x="0" y="1124744"/>
            <a:chExt cx="9144000" cy="5472608"/>
          </a:xfrm>
        </p:grpSpPr>
        <p:sp>
          <p:nvSpPr>
            <p:cNvPr id="3" name="Rounded Rectangle 2"/>
            <p:cNvSpPr/>
            <p:nvPr/>
          </p:nvSpPr>
          <p:spPr>
            <a:xfrm>
              <a:off x="0" y="1628800"/>
              <a:ext cx="1835696" cy="28083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1600" b="1" dirty="0">
                  <a:solidFill>
                    <a:prstClr val="white"/>
                  </a:solidFill>
                  <a:latin typeface="Cambria" pitchFamily="18" charset="0"/>
                </a:rPr>
                <a:t>PENGGERAKAN PELAYANAN KB DAN KR (PROMOSI, SOSIALISASI DAN KIE)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051720" y="1124744"/>
              <a:ext cx="0" cy="5472608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907704" y="2348880"/>
              <a:ext cx="6696744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054796" y="1261170"/>
              <a:ext cx="52443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AutoNum type="arabicPeriod"/>
              </a:pPr>
              <a:r>
                <a:rPr lang="id-ID" dirty="0">
                  <a:solidFill>
                    <a:srgbClr val="00B0F0"/>
                  </a:solidFill>
                  <a:latin typeface="Cambria" pitchFamily="18" charset="0"/>
                </a:rPr>
                <a:t>Optimalisasi peran Babinsa/Babinkamtibmas dalam Penggerakan calon akseptor </a:t>
              </a:r>
            </a:p>
            <a:p>
              <a:pPr marL="285750" indent="-285750">
                <a:buFontTx/>
                <a:buAutoNum type="arabicPeriod"/>
              </a:pPr>
              <a:r>
                <a:rPr lang="it-IT" dirty="0">
                  <a:solidFill>
                    <a:srgbClr val="00B0F0"/>
                  </a:solidFill>
                  <a:latin typeface="Cambria" pitchFamily="18" charset="0"/>
                </a:rPr>
                <a:t>Promosi KB pria sebagai motivator KB Pria</a:t>
              </a:r>
              <a:endParaRPr lang="id-ID" dirty="0">
                <a:solidFill>
                  <a:srgbClr val="00B0F0"/>
                </a:solidFill>
                <a:latin typeface="Cambria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17010" y="154750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>
                  <a:solidFill>
                    <a:prstClr val="black"/>
                  </a:solidFill>
                  <a:latin typeface="Cambria" pitchFamily="18" charset="0"/>
                </a:rPr>
                <a:t>TNI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54796" y="2492896"/>
              <a:ext cx="5442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solidFill>
                    <a:srgbClr val="00B0F0"/>
                  </a:solidFill>
                  <a:latin typeface="Cambria" pitchFamily="18" charset="0"/>
                </a:rPr>
                <a:t>KIE KB dan KR di daerah transmigrasi, dan desa tertinggal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907704" y="3429000"/>
              <a:ext cx="6696744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907704" y="5157192"/>
              <a:ext cx="6696744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308304" y="2348880"/>
              <a:ext cx="1835696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300" dirty="0">
                  <a:solidFill>
                    <a:prstClr val="black"/>
                  </a:solidFill>
                  <a:latin typeface="Cambria" pitchFamily="18" charset="0"/>
                </a:rPr>
                <a:t>Kementerian Desa Pembangunan Daerah Tertingal dan Transmigrasi </a:t>
              </a:r>
              <a:r>
                <a:rPr lang="id-ID" sz="1300" b="1" dirty="0">
                  <a:solidFill>
                    <a:prstClr val="black"/>
                  </a:solidFill>
                  <a:latin typeface="Cambria" pitchFamily="18" charset="0"/>
                </a:rPr>
                <a:t>(Kemendesa)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54796" y="5317852"/>
              <a:ext cx="5244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>
                  <a:solidFill>
                    <a:srgbClr val="00B0F0"/>
                  </a:solidFill>
                  <a:latin typeface="Cambria" pitchFamily="18" charset="0"/>
                </a:rPr>
                <a:t>Membantu melakukan sosialisasi pelayanan KB dalam Jaminan Kesehatan</a:t>
              </a:r>
              <a:endParaRPr lang="id-ID" dirty="0">
                <a:solidFill>
                  <a:srgbClr val="00B0F0"/>
                </a:solidFill>
                <a:latin typeface="Cambria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4796" y="3501008"/>
              <a:ext cx="525350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AutoNum type="arabicPeriod"/>
              </a:pPr>
              <a:r>
                <a:rPr lang="id-ID" dirty="0">
                  <a:solidFill>
                    <a:srgbClr val="00B0F0"/>
                  </a:solidFill>
                  <a:latin typeface="Cambria" pitchFamily="18" charset="0"/>
                </a:rPr>
                <a:t>Memfasilitasi peningkatan Penggunaan alat kontrasepsi MKJP melalui </a:t>
              </a:r>
              <a:r>
                <a:rPr lang="id-ID" b="1" dirty="0">
                  <a:solidFill>
                    <a:srgbClr val="00B0F0"/>
                  </a:solidFill>
                  <a:latin typeface="Cambria" pitchFamily="18" charset="0"/>
                </a:rPr>
                <a:t>penyuluh perikanan </a:t>
              </a:r>
            </a:p>
            <a:p>
              <a:pPr marL="285750" indent="-285750">
                <a:buFontTx/>
                <a:buAutoNum type="arabicPeriod"/>
              </a:pPr>
              <a:r>
                <a:rPr lang="it-IT" dirty="0">
                  <a:solidFill>
                    <a:srgbClr val="00B0F0"/>
                  </a:solidFill>
                  <a:latin typeface="Cambria" pitchFamily="18" charset="0"/>
                </a:rPr>
                <a:t>Mensosialisasikan program KB dan KR dan pelayanan KB di wilayah pesisir dan pulau-pulau Kecil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39100" y="3717032"/>
              <a:ext cx="148137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1400" dirty="0">
                  <a:solidFill>
                    <a:prstClr val="black"/>
                  </a:solidFill>
                  <a:latin typeface="Cambria" pitchFamily="18" charset="0"/>
                </a:rPr>
                <a:t>Kementerian Kelautan dan Perikanan </a:t>
              </a:r>
              <a:r>
                <a:rPr lang="fi-FI" sz="1400" b="1" dirty="0">
                  <a:solidFill>
                    <a:prstClr val="black"/>
                  </a:solidFill>
                  <a:latin typeface="Cambria" pitchFamily="18" charset="0"/>
                </a:rPr>
                <a:t>(KKP)</a:t>
              </a:r>
              <a:endParaRPr lang="id-ID" sz="1400" b="1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45002" y="5291985"/>
              <a:ext cx="12594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>
                  <a:solidFill>
                    <a:prstClr val="black"/>
                  </a:solidFill>
                  <a:latin typeface="Cambria" pitchFamily="18" charset="0"/>
                </a:rPr>
                <a:t>BPJS Kesehatan</a:t>
              </a:r>
            </a:p>
          </p:txBody>
        </p:sp>
        <p:pic>
          <p:nvPicPr>
            <p:cNvPr id="93185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194085"/>
              <a:ext cx="1584176" cy="1339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01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9144000" cy="792088"/>
          </a:xfrm>
          <a:solidFill>
            <a:schemeClr val="tx1"/>
          </a:solidFill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A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OPTIMALISASI </a:t>
            </a:r>
            <a:r>
              <a:rPr lang="id-ID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PELAYANAN KBKR  BERSAMA </a:t>
            </a:r>
            <a:r>
              <a:rPr lang="en-A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MITRA KERJA </a:t>
            </a:r>
            <a:r>
              <a:rPr lang="id-ID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id-ID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A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DI KAMPUNG KB</a:t>
            </a:r>
            <a:r>
              <a:rPr lang="id-ID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 (2)</a:t>
            </a:r>
            <a:endParaRPr lang="en-AU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4001" y="1196752"/>
            <a:ext cx="8820471" cy="5616624"/>
            <a:chOff x="0" y="1124744"/>
            <a:chExt cx="8820471" cy="561662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7308304" y="1268760"/>
              <a:ext cx="0" cy="5472608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051720" y="1124744"/>
              <a:ext cx="0" cy="5472608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901802" y="5157192"/>
              <a:ext cx="6696744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051720" y="1192684"/>
              <a:ext cx="524433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AutoNum type="arabicPeriod"/>
              </a:pPr>
              <a:r>
                <a:rPr lang="id-ID" dirty="0">
                  <a:solidFill>
                    <a:prstClr val="black"/>
                  </a:solidFill>
                  <a:latin typeface="Cambria" pitchFamily="18" charset="0"/>
                </a:rPr>
                <a:t>Melibatkan BNN se-Indonesia Dalam Mendukung Promosi dan Konseling Kesehatan Reproduksi khususnya mengkampanyekan Anti Narkoba dan HIV-AIDS</a:t>
              </a:r>
            </a:p>
            <a:p>
              <a:pPr marL="285750" indent="-285750">
                <a:buFontTx/>
                <a:buAutoNum type="arabicPeriod"/>
              </a:pPr>
              <a:r>
                <a:rPr lang="id-ID" dirty="0">
                  <a:solidFill>
                    <a:prstClr val="black"/>
                  </a:solidFill>
                  <a:latin typeface="Cambria" pitchFamily="18" charset="0"/>
                </a:rPr>
                <a:t>Mengaktifkan Peran BNN  dalam Mensosialisasikan Anti Narkoba dan HIV-AIDS untuk meningkatkan kualitas kesehatan reproduksi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39100" y="126876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>
                  <a:solidFill>
                    <a:prstClr val="black"/>
                  </a:solidFill>
                  <a:latin typeface="Cambria" pitchFamily="18" charset="0"/>
                </a:rPr>
                <a:t>BNN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05522" y="5302949"/>
              <a:ext cx="52135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solidFill>
                    <a:prstClr val="black"/>
                  </a:solidFill>
                  <a:latin typeface="Cambria" pitchFamily="18" charset="0"/>
                </a:rPr>
                <a:t>Membantu melakukan advokasi dan KIE program KBKR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907704" y="3501008"/>
              <a:ext cx="6696744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979712" y="4437112"/>
              <a:ext cx="6696744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071986" y="4510861"/>
              <a:ext cx="5244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>
                  <a:solidFill>
                    <a:prstClr val="black"/>
                  </a:solidFill>
                  <a:latin typeface="Cambria" pitchFamily="18" charset="0"/>
                </a:rPr>
                <a:t>Melakukan Advokasi dan KIE, Konseling serta Promosi Program KBKR</a:t>
              </a:r>
              <a:endParaRPr lang="id-ID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4796" y="3513782"/>
              <a:ext cx="52535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solidFill>
                    <a:prstClr val="black"/>
                  </a:solidFill>
                  <a:latin typeface="Cambria" pitchFamily="18" charset="0"/>
                </a:rPr>
                <a:t>Penggerakan kader untuk sosialisasi program KKBPK, khususnya penggunaan KB MKJP dan Kesehatan Reproduksi</a:t>
              </a:r>
              <a:endParaRPr lang="it-IT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19120" y="3618964"/>
              <a:ext cx="14813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b="1" dirty="0">
                  <a:solidFill>
                    <a:prstClr val="black"/>
                  </a:solidFill>
                  <a:latin typeface="Cambria" pitchFamily="18" charset="0"/>
                </a:rPr>
                <a:t>TP PKK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39100" y="4479895"/>
              <a:ext cx="1259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>
                  <a:solidFill>
                    <a:prstClr val="black"/>
                  </a:solidFill>
                  <a:latin typeface="Cambria" pitchFamily="18" charset="0"/>
                </a:rPr>
                <a:t>IBI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39100" y="5273913"/>
              <a:ext cx="14813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n-NO" sz="1600" dirty="0">
                  <a:solidFill>
                    <a:prstClr val="black"/>
                  </a:solidFill>
                  <a:latin typeface="Cambria" pitchFamily="18" charset="0"/>
                </a:rPr>
                <a:t>Perhimpunan Dokter Umum Indonesia </a:t>
              </a:r>
              <a:r>
                <a:rPr lang="nn-NO" sz="1600" b="1" dirty="0">
                  <a:solidFill>
                    <a:prstClr val="black"/>
                  </a:solidFill>
                  <a:latin typeface="Cambria" pitchFamily="18" charset="0"/>
                </a:rPr>
                <a:t>(PDUI)</a:t>
              </a:r>
              <a:endParaRPr lang="id-ID" sz="1600" b="1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0" y="1628800"/>
              <a:ext cx="1835696" cy="28083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1600" b="1" dirty="0">
                  <a:solidFill>
                    <a:prstClr val="white"/>
                  </a:solidFill>
                  <a:latin typeface="Cambria" pitchFamily="18" charset="0"/>
                </a:rPr>
                <a:t>PENGGERAKAN PELAYANAN KB DAN KR (PROMOSI, SOSIALISASI DAN KIE)</a:t>
              </a:r>
            </a:p>
          </p:txBody>
        </p:sp>
        <p:pic>
          <p:nvPicPr>
            <p:cNvPr id="27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194085"/>
              <a:ext cx="1584176" cy="1339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321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9144000" cy="792088"/>
          </a:xfrm>
          <a:solidFill>
            <a:schemeClr val="tx1"/>
          </a:solidFill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A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OPTIMALISASI </a:t>
            </a:r>
            <a:r>
              <a:rPr lang="id-ID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PELAYANAN KBKR  BERSAMA </a:t>
            </a:r>
            <a:r>
              <a:rPr lang="en-A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MITRA KERJA </a:t>
            </a:r>
            <a:r>
              <a:rPr lang="id-ID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id-ID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A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DI KAMPUNG KB</a:t>
            </a:r>
            <a:r>
              <a:rPr lang="id-ID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 (3)</a:t>
            </a:r>
            <a:endParaRPr lang="en-AU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03712" y="5013176"/>
            <a:ext cx="6696744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03712" y="4509120"/>
            <a:ext cx="6696744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78796" y="5732462"/>
            <a:ext cx="6696744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1524000" y="1039902"/>
            <a:ext cx="9144000" cy="5629458"/>
            <a:chOff x="0" y="1039902"/>
            <a:chExt cx="9144000" cy="562945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051720" y="1124744"/>
              <a:ext cx="0" cy="5472608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380312" y="1196752"/>
              <a:ext cx="0" cy="5472608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051720" y="1039902"/>
              <a:ext cx="539834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AutoNum type="arabicPeriod"/>
              </a:pPr>
              <a:r>
                <a:rPr lang="id-ID" dirty="0">
                  <a:solidFill>
                    <a:prstClr val="black"/>
                  </a:solidFill>
                  <a:latin typeface="Cambria" pitchFamily="18" charset="0"/>
                </a:rPr>
                <a:t>Mendukung Promosi dan Konseling Kesehatan Reproduksi</a:t>
              </a:r>
            </a:p>
            <a:p>
              <a:pPr marL="285750" indent="-285750">
                <a:buFontTx/>
                <a:buAutoNum type="arabicPeriod"/>
              </a:pPr>
              <a:r>
                <a:rPr lang="id-ID" dirty="0">
                  <a:solidFill>
                    <a:prstClr val="black"/>
                  </a:solidFill>
                  <a:latin typeface="Cambria" pitchFamily="18" charset="0"/>
                </a:rPr>
                <a:t>Mempromosikan pentingnya ber-KB untuk menurunkan AKI dan meningkatkan derajat kesehatan ibu dan anak khususnya di kampung KB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94580" y="1124744"/>
              <a:ext cx="17494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solidFill>
                    <a:prstClr val="black"/>
                  </a:solidFill>
                  <a:latin typeface="Cambria" pitchFamily="18" charset="0"/>
                </a:rPr>
                <a:t>Himpunan Obstetri dan Ginekologi Sosial </a:t>
              </a:r>
              <a:r>
                <a:rPr lang="id-ID" b="1" dirty="0">
                  <a:solidFill>
                    <a:prstClr val="black"/>
                  </a:solidFill>
                  <a:latin typeface="Cambria" pitchFamily="18" charset="0"/>
                </a:rPr>
                <a:t>(HOGSI)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87352" y="5157192"/>
              <a:ext cx="5213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solidFill>
                    <a:prstClr val="black"/>
                  </a:solidFill>
                  <a:latin typeface="Cambria" pitchFamily="18" charset="0"/>
                </a:rPr>
                <a:t>Pendampingan tentang rumor KB Pria vasektomi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907704" y="2780928"/>
              <a:ext cx="6696744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071986" y="4581128"/>
              <a:ext cx="5244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>
                  <a:solidFill>
                    <a:prstClr val="black"/>
                  </a:solidFill>
                  <a:latin typeface="Cambria" pitchFamily="18" charset="0"/>
                </a:rPr>
                <a:t>Mendukung promosi dan konseling  KB Pria</a:t>
              </a:r>
              <a:endParaRPr lang="id-ID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4796" y="2780928"/>
              <a:ext cx="52535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Tx/>
                <a:buAutoNum type="arabicPeriod"/>
              </a:pPr>
              <a:r>
                <a:rPr lang="id-ID" dirty="0">
                  <a:solidFill>
                    <a:prstClr val="black"/>
                  </a:solidFill>
                  <a:latin typeface="Cambria" pitchFamily="18" charset="0"/>
                </a:rPr>
                <a:t>Mensosialisasikan Kesehatan Reproduksi Bayi dan Anak</a:t>
              </a:r>
            </a:p>
            <a:p>
              <a:pPr marL="342900" indent="-342900">
                <a:buFontTx/>
                <a:buAutoNum type="arabicPeriod"/>
              </a:pPr>
              <a:r>
                <a:rPr lang="it-IT" dirty="0">
                  <a:solidFill>
                    <a:prstClr val="black"/>
                  </a:solidFill>
                  <a:latin typeface="Cambria" pitchFamily="18" charset="0"/>
                </a:rPr>
                <a:t>Mempromosikan pentingnya meningkatkan derajat kesehatan reproduksi anak untuk menurunkan Angka Kematian Bayi khususnya di Kampung KB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94580" y="2852936"/>
              <a:ext cx="148137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dirty="0">
                  <a:solidFill>
                    <a:prstClr val="black"/>
                  </a:solidFill>
                  <a:latin typeface="Cambria" pitchFamily="18" charset="0"/>
                </a:rPr>
                <a:t>Ikatan Dokter Anak Indonesia </a:t>
              </a:r>
              <a:r>
                <a:rPr lang="id-ID" b="1" dirty="0">
                  <a:solidFill>
                    <a:prstClr val="black"/>
                  </a:solidFill>
                  <a:latin typeface="Cambria" pitchFamily="18" charset="0"/>
                </a:rPr>
                <a:t>(IDAI)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94580" y="4621034"/>
              <a:ext cx="1603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>
                  <a:solidFill>
                    <a:prstClr val="black"/>
                  </a:solidFill>
                  <a:latin typeface="Cambria" pitchFamily="18" charset="0"/>
                </a:rPr>
                <a:t>PKMI&amp;IAUI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50062" y="5273913"/>
              <a:ext cx="1370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>
                  <a:solidFill>
                    <a:prstClr val="black"/>
                  </a:solidFill>
                  <a:latin typeface="Cambria" pitchFamily="18" charset="0"/>
                </a:rPr>
                <a:t>MUI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051720" y="5805264"/>
              <a:ext cx="48245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solidFill>
                    <a:prstClr val="black"/>
                  </a:solidFill>
                  <a:latin typeface="Cambria" pitchFamily="18" charset="0"/>
                </a:rPr>
                <a:t>Mendukung Promosi KB Pascapersalinan dan Pascakeguguran berbasis Fasilitas Kesehatan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50062" y="5898758"/>
              <a:ext cx="1370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b="1" dirty="0">
                  <a:solidFill>
                    <a:prstClr val="black"/>
                  </a:solidFill>
                  <a:latin typeface="Cambria" pitchFamily="18" charset="0"/>
                </a:rPr>
                <a:t>JHPIEGO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0" y="1628800"/>
              <a:ext cx="1835696" cy="28083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1600" b="1" dirty="0">
                  <a:solidFill>
                    <a:prstClr val="white"/>
                  </a:solidFill>
                  <a:latin typeface="Cambria" pitchFamily="18" charset="0"/>
                </a:rPr>
                <a:t>PENGGERAKAN PELAYANAN KB DAN KR (PROMOSI, SOSIALISASI DAN KIE)</a:t>
              </a:r>
            </a:p>
          </p:txBody>
        </p:sp>
        <p:pic>
          <p:nvPicPr>
            <p:cNvPr id="28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194085"/>
              <a:ext cx="1584176" cy="1339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051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9144000" cy="792088"/>
          </a:xfrm>
          <a:solidFill>
            <a:schemeClr val="tx1"/>
          </a:solidFill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A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OPTIMALISASI </a:t>
            </a:r>
            <a:r>
              <a:rPr lang="id-ID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PELAYANAN KBKR  BERSAMA </a:t>
            </a:r>
            <a:r>
              <a:rPr lang="en-A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MITRA KERJA </a:t>
            </a:r>
            <a:r>
              <a:rPr lang="id-ID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id-ID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A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DI KAMPUNG KB</a:t>
            </a:r>
            <a:r>
              <a:rPr lang="id-ID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 (4)</a:t>
            </a:r>
            <a:endParaRPr lang="en-AU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0" y="1124744"/>
            <a:ext cx="8997726" cy="5616624"/>
            <a:chOff x="0" y="1124744"/>
            <a:chExt cx="8997726" cy="561662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051720" y="1124744"/>
              <a:ext cx="0" cy="5472608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308304" y="1268760"/>
              <a:ext cx="0" cy="5472608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051720" y="1308824"/>
              <a:ext cx="524433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AutoNum type="arabicPeriod"/>
              </a:pPr>
              <a:r>
                <a:rPr lang="id-ID" dirty="0">
                  <a:solidFill>
                    <a:prstClr val="black"/>
                  </a:solidFill>
                  <a:latin typeface="Cambria" pitchFamily="18" charset="0"/>
                </a:rPr>
                <a:t>Sosialisasi, promosi dan konseling pencegahan kanker alat reproduksi dalam rangka menurunkan penyakit kanker leher Rahim dengan melakukan pelayanan pemeriksaan Pap Smear/IVA bekerja sama dengan Dinkes setempat</a:t>
              </a:r>
            </a:p>
            <a:p>
              <a:pPr marL="285750" indent="-285750">
                <a:buFontTx/>
                <a:buAutoNum type="arabicPeriod"/>
              </a:pPr>
              <a:r>
                <a:rPr lang="id-ID" dirty="0">
                  <a:solidFill>
                    <a:prstClr val="black"/>
                  </a:solidFill>
                  <a:latin typeface="Cambria" pitchFamily="18" charset="0"/>
                </a:rPr>
                <a:t>Mensosialisasikan Kesehatan menurunkan Angka Kematian Ibu dengan terus aktif mempromosikan pentingnya melakukan deteksi dini kanker leher Rahim dan vaksin HPV</a:t>
              </a:r>
            </a:p>
            <a:p>
              <a:pPr marL="285750" indent="-285750">
                <a:buFontTx/>
                <a:buAutoNum type="arabicPeriod"/>
              </a:pPr>
              <a:r>
                <a:rPr lang="fi-FI" dirty="0">
                  <a:solidFill>
                    <a:prstClr val="black"/>
                  </a:solidFill>
                  <a:latin typeface="Cambria" pitchFamily="18" charset="0"/>
                </a:rPr>
                <a:t>Promosi deteksi dini kanker Rahim dan vaksin HPV</a:t>
              </a:r>
              <a:endParaRPr lang="id-ID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96050" y="1436583"/>
              <a:ext cx="17016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solidFill>
                    <a:prstClr val="black"/>
                  </a:solidFill>
                  <a:latin typeface="Cambria" pitchFamily="18" charset="0"/>
                </a:rPr>
                <a:t>Yayasan Kanker Indonesia (</a:t>
              </a:r>
              <a:r>
                <a:rPr lang="id-ID" b="1" dirty="0">
                  <a:solidFill>
                    <a:prstClr val="black"/>
                  </a:solidFill>
                  <a:latin typeface="Cambria" pitchFamily="18" charset="0"/>
                </a:rPr>
                <a:t>YKI</a:t>
              </a:r>
              <a:r>
                <a:rPr lang="id-ID" dirty="0">
                  <a:solidFill>
                    <a:prstClr val="black"/>
                  </a:solidFill>
                  <a:latin typeface="Cambria" pitchFamily="18" charset="0"/>
                </a:rPr>
                <a:t>)</a:t>
              </a:r>
              <a:endParaRPr lang="id-ID" b="1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979712" y="4797152"/>
              <a:ext cx="6696744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071986" y="4831992"/>
              <a:ext cx="524433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Tx/>
                <a:buAutoNum type="arabicPeriod"/>
              </a:pPr>
              <a:r>
                <a:rPr lang="nl-NL" dirty="0">
                  <a:solidFill>
                    <a:prstClr val="black"/>
                  </a:solidFill>
                  <a:latin typeface="Cambria" pitchFamily="18" charset="0"/>
                </a:rPr>
                <a:t>Mendukung Promosi kesehatan reproduksi berbasis komunitas</a:t>
              </a:r>
              <a:endParaRPr lang="id-ID" dirty="0">
                <a:solidFill>
                  <a:prstClr val="black"/>
                </a:solidFill>
                <a:latin typeface="Cambria" pitchFamily="18" charset="0"/>
              </a:endParaRPr>
            </a:p>
            <a:p>
              <a:pPr marL="342900" indent="-342900">
                <a:buFontTx/>
                <a:buAutoNum type="arabicPeriod"/>
              </a:pPr>
              <a:r>
                <a:rPr lang="id-ID" dirty="0">
                  <a:solidFill>
                    <a:prstClr val="black"/>
                  </a:solidFill>
                  <a:latin typeface="Cambria" pitchFamily="18" charset="0"/>
                </a:rPr>
                <a:t>Mendukung penurunan AKI dan aktif untuk meningkatkan derajat kesehatan ibu</a:t>
              </a:r>
            </a:p>
            <a:p>
              <a:pPr marL="342900" indent="-342900">
                <a:buFontTx/>
                <a:buAutoNum type="arabicPeriod"/>
              </a:pPr>
              <a:endParaRPr lang="id-ID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16316" y="4853478"/>
              <a:ext cx="16814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dirty="0">
                  <a:solidFill>
                    <a:prstClr val="black"/>
                  </a:solidFill>
                  <a:latin typeface="Cambria" pitchFamily="18" charset="0"/>
                </a:rPr>
                <a:t>Aliansi Pita Putih Indoensia</a:t>
              </a:r>
            </a:p>
            <a:p>
              <a:r>
                <a:rPr lang="id-ID" sz="1600" b="1" dirty="0">
                  <a:solidFill>
                    <a:prstClr val="black"/>
                  </a:solidFill>
                  <a:latin typeface="Cambria" pitchFamily="18" charset="0"/>
                </a:rPr>
                <a:t>(APPI), </a:t>
              </a:r>
              <a:r>
                <a:rPr lang="id-ID" sz="1600" dirty="0">
                  <a:solidFill>
                    <a:prstClr val="black"/>
                  </a:solidFill>
                  <a:latin typeface="Cambria" pitchFamily="18" charset="0"/>
                </a:rPr>
                <a:t>Yayasan Cipta Cara Padu </a:t>
              </a:r>
              <a:r>
                <a:rPr lang="id-ID" sz="1600" b="1" dirty="0">
                  <a:solidFill>
                    <a:prstClr val="black"/>
                  </a:solidFill>
                  <a:latin typeface="Cambria" pitchFamily="18" charset="0"/>
                </a:rPr>
                <a:t>(Yayasan CCP</a:t>
              </a:r>
              <a:r>
                <a:rPr lang="id-ID" sz="1600" dirty="0">
                  <a:solidFill>
                    <a:prstClr val="black"/>
                  </a:solidFill>
                  <a:latin typeface="Cambria" pitchFamily="18" charset="0"/>
                </a:rPr>
                <a:t>), Ikatan kartini Profesional 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0" y="1628800"/>
              <a:ext cx="1835696" cy="28083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1600" b="1" dirty="0">
                  <a:solidFill>
                    <a:prstClr val="white"/>
                  </a:solidFill>
                  <a:latin typeface="Cambria" pitchFamily="18" charset="0"/>
                </a:rPr>
                <a:t>PENGGERAKAN PELAYANAN KB DAN KR (PROMOSI, SOSIALISASI DAN KIE)</a:t>
              </a:r>
            </a:p>
          </p:txBody>
        </p:sp>
        <p:pic>
          <p:nvPicPr>
            <p:cNvPr id="28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194085"/>
              <a:ext cx="1584176" cy="1339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826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9144000" cy="792088"/>
          </a:xfrm>
          <a:solidFill>
            <a:schemeClr val="tx1"/>
          </a:solidFill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A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OPTIMALISASI </a:t>
            </a:r>
            <a:r>
              <a:rPr lang="id-ID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PELAYANAN KBKR  BERSAMA </a:t>
            </a:r>
            <a:r>
              <a:rPr lang="en-A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MITRA KERJA </a:t>
            </a:r>
            <a:r>
              <a:rPr lang="id-ID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id-ID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A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DI KAMPUNG KB</a:t>
            </a:r>
            <a:r>
              <a:rPr lang="id-ID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 (6)</a:t>
            </a:r>
            <a:endParaRPr lang="en-AU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1" y="1037636"/>
            <a:ext cx="9194279" cy="5775741"/>
            <a:chOff x="0" y="1052736"/>
            <a:chExt cx="9194279" cy="5775741"/>
          </a:xfrm>
        </p:grpSpPr>
        <p:sp>
          <p:nvSpPr>
            <p:cNvPr id="3" name="Rounded Rectangle 2"/>
            <p:cNvSpPr/>
            <p:nvPr/>
          </p:nvSpPr>
          <p:spPr>
            <a:xfrm>
              <a:off x="0" y="2780928"/>
              <a:ext cx="1835696" cy="165618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1600" b="1" dirty="0">
                  <a:solidFill>
                    <a:prstClr val="black"/>
                  </a:solidFill>
                  <a:latin typeface="Cambria" pitchFamily="18" charset="0"/>
                </a:rPr>
                <a:t>PELAYANAN KB DAN KR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051720" y="1124744"/>
              <a:ext cx="0" cy="5472608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907704" y="3645024"/>
              <a:ext cx="6696744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164288" y="1268760"/>
              <a:ext cx="0" cy="5472608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075570" y="2924944"/>
              <a:ext cx="52135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solidFill>
                    <a:prstClr val="black"/>
                  </a:solidFill>
                  <a:latin typeface="Cambria" pitchFamily="18" charset="0"/>
                </a:rPr>
                <a:t>Memberikan pendampingan tenaga medis/visiting spesialis pada saat pelayanan vasektomi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979711" y="1844824"/>
              <a:ext cx="6696744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979712" y="2924944"/>
              <a:ext cx="6696744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088468" y="1772816"/>
              <a:ext cx="5244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Tx/>
                <a:buAutoNum type="arabicPeriod"/>
              </a:pPr>
              <a:r>
                <a:rPr lang="fi-FI" dirty="0">
                  <a:solidFill>
                    <a:prstClr val="black"/>
                  </a:solidFill>
                  <a:latin typeface="Cambria" pitchFamily="18" charset="0"/>
                </a:rPr>
                <a:t>Membantu peningkatan kompetensi dokter umum melalui pelatihan pelayanan KB</a:t>
              </a:r>
              <a:endParaRPr lang="id-ID" dirty="0">
                <a:solidFill>
                  <a:prstClr val="black"/>
                </a:solidFill>
                <a:latin typeface="Cambria" pitchFamily="18" charset="0"/>
              </a:endParaRPr>
            </a:p>
            <a:p>
              <a:pPr marL="342900" indent="-342900">
                <a:buFontTx/>
                <a:buAutoNum type="arabicPeriod"/>
              </a:pPr>
              <a:r>
                <a:rPr lang="id-ID" dirty="0">
                  <a:solidFill>
                    <a:prstClr val="black"/>
                  </a:solidFill>
                  <a:latin typeface="Cambria" pitchFamily="18" charset="0"/>
                </a:rPr>
                <a:t>Meningkatkan kapasitas dokter umum tentang program KBKR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88468" y="1124744"/>
              <a:ext cx="52535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solidFill>
                    <a:prstClr val="black"/>
                  </a:solidFill>
                  <a:latin typeface="Cambria" pitchFamily="18" charset="0"/>
                </a:rPr>
                <a:t>Memberikan pelayanan KB dan Kesehatan Reproduksi; </a:t>
              </a:r>
              <a:endParaRPr lang="it-IT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214567" y="1052736"/>
              <a:ext cx="197971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600" b="1" dirty="0">
                  <a:solidFill>
                    <a:prstClr val="black"/>
                  </a:solidFill>
                  <a:latin typeface="Cambria" pitchFamily="18" charset="0"/>
                </a:rPr>
                <a:t>IDI, POGI, PDUI, PKMI, IAUI, IBI, Dinkes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80422" y="2996952"/>
              <a:ext cx="1370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>
                  <a:solidFill>
                    <a:prstClr val="black"/>
                  </a:solidFill>
                  <a:latin typeface="Cambria" pitchFamily="18" charset="0"/>
                </a:rPr>
                <a:t>PKMI/IAUI</a:t>
              </a:r>
              <a:endParaRPr lang="id-ID" sz="1600" b="1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64288" y="1844824"/>
              <a:ext cx="18049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b="1" dirty="0">
                  <a:solidFill>
                    <a:prstClr val="black"/>
                  </a:solidFill>
                  <a:latin typeface="Cambria" pitchFamily="18" charset="0"/>
                </a:rPr>
                <a:t>PDUI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979712" y="4797152"/>
              <a:ext cx="6696744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/>
            <p:cNvSpPr/>
            <p:nvPr/>
          </p:nvSpPr>
          <p:spPr>
            <a:xfrm>
              <a:off x="2088468" y="3573016"/>
              <a:ext cx="50758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solidFill>
                    <a:prstClr val="black"/>
                  </a:solidFill>
                  <a:latin typeface="Cambria" pitchFamily="18" charset="0"/>
                </a:rPr>
                <a:t>Melakukan pendampingan dan pembinaan dengan melakukan pelatihan peningkatan pelayanan KB Pascapersalinan dan Pascakeguguran melalui program Pilihanku</a:t>
              </a:r>
              <a:endParaRPr lang="id-ID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174532" y="3645024"/>
              <a:ext cx="1370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>
                  <a:solidFill>
                    <a:prstClr val="black"/>
                  </a:solidFill>
                  <a:latin typeface="Cambria" pitchFamily="18" charset="0"/>
                </a:rPr>
                <a:t>JHPIEGO</a:t>
              </a:r>
              <a:endParaRPr lang="id-ID" sz="1600" b="1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75570" y="4797152"/>
              <a:ext cx="5088718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Tx/>
                <a:buAutoNum type="arabicPeriod"/>
              </a:pPr>
              <a:r>
                <a:rPr lang="sv-SE" dirty="0">
                  <a:solidFill>
                    <a:prstClr val="black"/>
                  </a:solidFill>
                  <a:latin typeface="Cambria" pitchFamily="18" charset="0"/>
                </a:rPr>
                <a:t>Optimalisasi kegiatan pada “Meja 5” oleh PKK/Kader untuk pelayanan KB khususnya KB MKJPdi seluruh kampung KB</a:t>
              </a:r>
              <a:endParaRPr lang="id-ID" dirty="0">
                <a:solidFill>
                  <a:prstClr val="black"/>
                </a:solidFill>
                <a:latin typeface="Cambria" pitchFamily="18" charset="0"/>
              </a:endParaRPr>
            </a:p>
            <a:p>
              <a:pPr marL="342900" indent="-342900">
                <a:buFontTx/>
                <a:buAutoNum type="arabicPeriod"/>
              </a:pPr>
              <a:r>
                <a:rPr lang="id-ID" dirty="0">
                  <a:solidFill>
                    <a:prstClr val="black"/>
                  </a:solidFill>
                  <a:latin typeface="Cambria" pitchFamily="18" charset="0"/>
                </a:rPr>
                <a:t>Dalam pelaksanaan Pelayanan KB pada kegiatan momentum Hari Kesatuan Gerak PKK-KB-Kes dapat dilaksanakan di lokasi Kampung KB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01941" y="4941168"/>
              <a:ext cx="1370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>
                  <a:solidFill>
                    <a:prstClr val="black"/>
                  </a:solidFill>
                  <a:latin typeface="Cambria" pitchFamily="18" charset="0"/>
                </a:rPr>
                <a:t>TP. PKK</a:t>
              </a:r>
              <a:endParaRPr lang="id-ID" sz="1600" b="1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827" y="4161631"/>
              <a:ext cx="1393775" cy="1379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592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188640"/>
            <a:ext cx="9144000" cy="792088"/>
          </a:xfrm>
          <a:solidFill>
            <a:schemeClr val="tx1"/>
          </a:solidFill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A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OPTIMALISASI </a:t>
            </a:r>
            <a:r>
              <a:rPr lang="id-ID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PELAYANAN KBKR  BERSAMA </a:t>
            </a:r>
            <a:r>
              <a:rPr lang="en-A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MITRA KERJA </a:t>
            </a:r>
            <a:r>
              <a:rPr lang="id-ID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id-ID" sz="28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AU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DI KAMPUNG KB</a:t>
            </a:r>
            <a:r>
              <a:rPr lang="id-ID" sz="2800" b="1" dirty="0">
                <a:solidFill>
                  <a:schemeClr val="bg1"/>
                </a:solidFill>
                <a:latin typeface="Cambria" panose="02040503050406030204" pitchFamily="18" charset="0"/>
              </a:rPr>
              <a:t> (7)</a:t>
            </a:r>
            <a:endParaRPr lang="en-AU" sz="28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02719" y="1232054"/>
            <a:ext cx="9028123" cy="5077266"/>
            <a:chOff x="-21282" y="1303893"/>
            <a:chExt cx="9028123" cy="5077266"/>
          </a:xfrm>
        </p:grpSpPr>
        <p:sp>
          <p:nvSpPr>
            <p:cNvPr id="3" name="Rounded Rectangle 2"/>
            <p:cNvSpPr/>
            <p:nvPr/>
          </p:nvSpPr>
          <p:spPr>
            <a:xfrm>
              <a:off x="8806" y="1556792"/>
              <a:ext cx="1835696" cy="135537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1600" b="1" dirty="0">
                  <a:solidFill>
                    <a:prstClr val="white"/>
                  </a:solidFill>
                  <a:latin typeface="Cambria" pitchFamily="18" charset="0"/>
                </a:rPr>
                <a:t>PEMBINAAN KESERTAAN KB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979711" y="5085184"/>
              <a:ext cx="6696744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979711" y="1303893"/>
              <a:ext cx="0" cy="2075458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075570" y="4294837"/>
              <a:ext cx="52135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solidFill>
                    <a:prstClr val="black"/>
                  </a:solidFill>
                  <a:latin typeface="Cambria" pitchFamily="18" charset="0"/>
                </a:rPr>
                <a:t>Pemanfaatan Dana Desa untuk penggarapan/pelayanan dan promosi KB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025874" y="2132856"/>
              <a:ext cx="6696744" cy="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075148" y="2132856"/>
              <a:ext cx="52443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dirty="0">
                  <a:solidFill>
                    <a:prstClr val="black"/>
                  </a:solidFill>
                  <a:latin typeface="Cambria" pitchFamily="18" charset="0"/>
                </a:rPr>
                <a:t>Pemberdayaan tokoh agama dalam pembinaan, pengayoman partisipasi dan peningkatan kesertaan pria dalam KB dan KR melalui TOGA dan TOMA</a:t>
              </a:r>
              <a:endParaRPr lang="id-ID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88468" y="1412776"/>
              <a:ext cx="52535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dirty="0">
                  <a:solidFill>
                    <a:prstClr val="black"/>
                  </a:solidFill>
                  <a:latin typeface="Cambria" pitchFamily="18" charset="0"/>
                </a:rPr>
                <a:t>Mengoptimalkan peran kader dalam pembinaan peserta KB aktif</a:t>
              </a:r>
              <a:endParaRPr lang="it-IT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20694" y="4427820"/>
              <a:ext cx="1370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>
                  <a:solidFill>
                    <a:prstClr val="black"/>
                  </a:solidFill>
                  <a:latin typeface="Cambria" pitchFamily="18" charset="0"/>
                </a:rPr>
                <a:t>KEMENDES</a:t>
              </a:r>
              <a:endParaRPr lang="id-ID" sz="1600" b="1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01941" y="2204864"/>
              <a:ext cx="18049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b="1" dirty="0">
                  <a:solidFill>
                    <a:prstClr val="black"/>
                  </a:solidFill>
                  <a:latin typeface="Cambria" pitchFamily="18" charset="0"/>
                </a:rPr>
                <a:t>FAPSEDU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2051720" y="5158933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sv-SE" dirty="0">
                  <a:solidFill>
                    <a:prstClr val="black"/>
                  </a:solidFill>
                  <a:latin typeface="Cambria" pitchFamily="18" charset="0"/>
                </a:rPr>
                <a:t>Penyediaan pembiayaan pelayanan KB dalam jaminan kesehatan</a:t>
              </a:r>
              <a:endParaRPr lang="id-ID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20694" y="5230941"/>
              <a:ext cx="15019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>
                  <a:solidFill>
                    <a:prstClr val="black"/>
                  </a:solidFill>
                  <a:latin typeface="Cambria" pitchFamily="18" charset="0"/>
                </a:rPr>
                <a:t>BPJS KESEHATAN</a:t>
              </a:r>
              <a:endParaRPr lang="id-ID" sz="1600" b="1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64288" y="1484784"/>
              <a:ext cx="13704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b="1" dirty="0">
                  <a:solidFill>
                    <a:prstClr val="black"/>
                  </a:solidFill>
                  <a:latin typeface="Cambria" pitchFamily="18" charset="0"/>
                </a:rPr>
                <a:t>TP. PKK</a:t>
              </a:r>
              <a:endParaRPr lang="id-ID" sz="1600" b="1" dirty="0">
                <a:solidFill>
                  <a:prstClr val="black"/>
                </a:solidFill>
                <a:latin typeface="Cambria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-21282" y="4233862"/>
              <a:ext cx="1835696" cy="1355378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d-ID" sz="1600" b="1" dirty="0">
                  <a:solidFill>
                    <a:prstClr val="black"/>
                  </a:solidFill>
                  <a:latin typeface="Cambria" pitchFamily="18" charset="0"/>
                </a:rPr>
                <a:t>PEMBIAYAAN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000249" y="3945830"/>
              <a:ext cx="0" cy="2075458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220694" y="3977683"/>
              <a:ext cx="0" cy="2075458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201941" y="1340768"/>
              <a:ext cx="0" cy="2075458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70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77" y="5373385"/>
              <a:ext cx="1268225" cy="1007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04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278" y="2643795"/>
              <a:ext cx="1238136" cy="1073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310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</TotalTime>
  <Words>815</Words>
  <Application>Microsoft Office PowerPoint</Application>
  <PresentationFormat>Widescreen</PresentationFormat>
  <Paragraphs>108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Algerian</vt:lpstr>
      <vt:lpstr>Arial</vt:lpstr>
      <vt:lpstr>Britannic Bold</vt:lpstr>
      <vt:lpstr>Calibri</vt:lpstr>
      <vt:lpstr>Calibri Light</vt:lpstr>
      <vt:lpstr>Cambria</vt:lpstr>
      <vt:lpstr>Times New Roman</vt:lpstr>
      <vt:lpstr>Retrospect</vt:lpstr>
      <vt:lpstr>PowerPoint Presentation</vt:lpstr>
      <vt:lpstr>Kampung KB</vt:lpstr>
      <vt:lpstr>INDIKATOR KEBERHASILAN KAMPUNG KB</vt:lpstr>
      <vt:lpstr>OPTIMALISASI PELAYANAN KBKR  BERSAMA MITRA KERJA  DI KAMPUNG KB (1)</vt:lpstr>
      <vt:lpstr>OPTIMALISASI PELAYANAN KBKR  BERSAMA MITRA KERJA  DI KAMPUNG KB (2)</vt:lpstr>
      <vt:lpstr>OPTIMALISASI PELAYANAN KBKR  BERSAMA MITRA KERJA  DI KAMPUNG KB (3)</vt:lpstr>
      <vt:lpstr>OPTIMALISASI PELAYANAN KBKR  BERSAMA MITRA KERJA  DI KAMPUNG KB (4)</vt:lpstr>
      <vt:lpstr>OPTIMALISASI PELAYANAN KBKR  BERSAMA MITRA KERJA  DI KAMPUNG KB (6)</vt:lpstr>
      <vt:lpstr>OPTIMALISASI PELAYANAN KBKR  BERSAMA MITRA KERJA  DI KAMPUNG KB (7)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Kabid Dalduk</dc:creator>
  <cp:lastModifiedBy>Kabid Dalduk</cp:lastModifiedBy>
  <cp:revision>4</cp:revision>
  <dcterms:created xsi:type="dcterms:W3CDTF">2018-05-07T05:41:47Z</dcterms:created>
  <dcterms:modified xsi:type="dcterms:W3CDTF">2018-05-08T03:33:11Z</dcterms:modified>
</cp:coreProperties>
</file>